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395" r:id="rId4"/>
    <p:sldId id="430" r:id="rId5"/>
    <p:sldId id="436" r:id="rId6"/>
    <p:sldId id="437" r:id="rId7"/>
    <p:sldId id="438" r:id="rId8"/>
    <p:sldId id="439" r:id="rId9"/>
    <p:sldId id="440" r:id="rId10"/>
    <p:sldId id="441" r:id="rId11"/>
    <p:sldId id="442" r:id="rId12"/>
    <p:sldId id="397" r:id="rId13"/>
    <p:sldId id="429" r:id="rId14"/>
    <p:sldId id="432" r:id="rId15"/>
    <p:sldId id="428" r:id="rId16"/>
    <p:sldId id="398" r:id="rId17"/>
    <p:sldId id="399" r:id="rId18"/>
    <p:sldId id="400" r:id="rId19"/>
    <p:sldId id="401" r:id="rId20"/>
    <p:sldId id="431" r:id="rId21"/>
    <p:sldId id="402" r:id="rId22"/>
    <p:sldId id="403" r:id="rId23"/>
    <p:sldId id="405" r:id="rId24"/>
    <p:sldId id="406" r:id="rId25"/>
    <p:sldId id="433" r:id="rId26"/>
    <p:sldId id="409" r:id="rId27"/>
    <p:sldId id="411" r:id="rId28"/>
    <p:sldId id="410" r:id="rId29"/>
    <p:sldId id="425" r:id="rId30"/>
    <p:sldId id="412" r:id="rId31"/>
    <p:sldId id="413" r:id="rId32"/>
    <p:sldId id="434" r:id="rId33"/>
    <p:sldId id="415" r:id="rId34"/>
    <p:sldId id="417" r:id="rId35"/>
    <p:sldId id="418" r:id="rId36"/>
    <p:sldId id="427" r:id="rId37"/>
    <p:sldId id="423" r:id="rId38"/>
    <p:sldId id="435" r:id="rId39"/>
    <p:sldId id="421" r:id="rId40"/>
    <p:sldId id="393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5FA"/>
    <a:srgbClr val="FFF0D9"/>
    <a:srgbClr val="FFA72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533" autoAdjust="0"/>
  </p:normalViewPr>
  <p:slideViewPr>
    <p:cSldViewPr>
      <p:cViewPr varScale="1">
        <p:scale>
          <a:sx n="72" d="100"/>
          <a:sy n="72" d="100"/>
        </p:scale>
        <p:origin x="6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11-Dec-17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748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018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528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5456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72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data-structures" TargetMode="External"/><Relationship Id="rId7" Type="http://schemas.openxmlformats.org/officeDocument/2006/relationships/image" Target="../media/image2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1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4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60367" y="3441311"/>
            <a:ext cx="159934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Stacks and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Queues</a:t>
            </a: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5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/>
              <a:t>Linear Data Structures:</a:t>
            </a:r>
            <a:br>
              <a:rPr lang="en-US" dirty="0"/>
            </a:br>
            <a:r>
              <a:rPr lang="en-US" dirty="0"/>
              <a:t>Stacks and Queues</a:t>
            </a:r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598527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/>
              <a:t>Static and Dynamic Implementation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412" y="4432212"/>
            <a:ext cx="2301542" cy="17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Create a class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LinkedList&lt;T&gt;</a:t>
            </a:r>
            <a:r>
              <a:rPr lang="en-US" altLang="ko-KR" dirty="0">
                <a:ea typeface="굴림" pitchFamily="50" charset="-127"/>
              </a:rPr>
              <a:t>, that supports: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>
                <a:ea typeface="굴림" pitchFamily="50" charset="-127"/>
              </a:rPr>
              <a:t>Count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void AddFirst(T item)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O(1)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void </a:t>
            </a:r>
            <a:r>
              <a:rPr lang="en-US" b="1" noProof="1">
                <a:latin typeface="Consolas" panose="020B0609020204030204" pitchFamily="49" charset="0"/>
                <a:ea typeface="굴림" pitchFamily="50" charset="-127"/>
              </a:rPr>
              <a:t>AddLast</a:t>
            </a: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(T item)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O(1)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T RemoveFirst()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O(1)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Invalid Operation Ex.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T RemoveLast()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O(n)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Invalid Operation Ex.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latin typeface="Consolas" panose="020B0609020204030204" pitchFamily="49" charset="0"/>
                <a:ea typeface="굴림" pitchFamily="50" charset="-127"/>
              </a:rPr>
              <a:t>IEnumerable</a:t>
            </a:r>
            <a:r>
              <a:rPr lang="en-US" b="1" dirty="0">
                <a:latin typeface="Consolas" panose="020B0609020204030204" pitchFamily="49" charset="0"/>
                <a:ea typeface="굴림" pitchFamily="50" charset="-127"/>
              </a:rPr>
              <a:t>&lt;T&gt;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Lab: Linked List</a:t>
            </a:r>
            <a:endParaRPr lang="bg-BG" dirty="0"/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5713412" y="1752600"/>
            <a:ext cx="3374821" cy="806157"/>
          </a:xfrm>
          <a:prstGeom prst="wedgeRoundRectCallout">
            <a:avLst>
              <a:gd name="adj1" fmla="val -57563"/>
              <a:gd name="adj2" fmla="val -55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Same name, without namespace</a:t>
            </a:r>
            <a:endParaRPr lang="en-US" sz="2800" b="1" dirty="0">
              <a:solidFill>
                <a:schemeClr val="tx1"/>
              </a:solidFill>
              <a:latin typeface="Consolas" panose="020B0609020204030204" pitchFamily="49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6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history of browser pages. You will receive one of 3 commands:</a:t>
            </a:r>
          </a:p>
          <a:p>
            <a:pPr lvl="1"/>
            <a:r>
              <a:rPr lang="en-US" dirty="0"/>
              <a:t>URL - opens the given page</a:t>
            </a:r>
          </a:p>
          <a:p>
            <a:pPr lvl="1"/>
            <a:r>
              <a:rPr lang="en-US" dirty="0"/>
              <a:t>back - returns the previous page </a:t>
            </a:r>
          </a:p>
          <a:p>
            <a:pPr lvl="1"/>
            <a:r>
              <a:rPr lang="en-US" dirty="0"/>
              <a:t>exit - stops the program</a:t>
            </a:r>
            <a:endParaRPr lang="bg-BG" dirty="0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Undo List</a:t>
            </a:r>
            <a:endParaRPr lang="bg-BG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466012" y="2074396"/>
            <a:ext cx="35814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www.kids.softuni.bg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463673" y="5358428"/>
            <a:ext cx="35814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</p:txBody>
      </p:sp>
      <p:sp>
        <p:nvSpPr>
          <p:cNvPr id="2" name="Arrow: Right 1"/>
          <p:cNvSpPr/>
          <p:nvPr/>
        </p:nvSpPr>
        <p:spPr>
          <a:xfrm rot="5400000">
            <a:off x="8720973" y="4485743"/>
            <a:ext cx="10668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4675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Undo List</a:t>
            </a:r>
            <a:endParaRPr lang="bg-BG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36612" y="1524000"/>
            <a:ext cx="1051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(command == "back")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0)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null;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(previous != null)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         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command;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00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Stacks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and Dynamic Implementations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54" y="988943"/>
            <a:ext cx="5703518" cy="39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ADT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 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inserted (push) at the "top"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removed (pop) from the "top"</a:t>
            </a:r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560507"/>
              </p:ext>
            </p:extLst>
          </p:nvPr>
        </p:nvGraphicFramePr>
        <p:xfrm>
          <a:off x="5408612" y="4419600"/>
          <a:ext cx="1828800" cy="14859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712781"/>
              </p:ext>
            </p:extLst>
          </p:nvPr>
        </p:nvGraphicFramePr>
        <p:xfrm>
          <a:off x="4011811" y="3620708"/>
          <a:ext cx="1828800" cy="4953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printf()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 rot="16200000" flipH="1">
            <a:off x="5664921" y="4050199"/>
            <a:ext cx="706582" cy="609600"/>
          </a:xfrm>
          <a:prstGeom prst="curvedConnector3">
            <a:avLst>
              <a:gd name="adj1" fmla="val -11208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6866928" y="4213832"/>
            <a:ext cx="636390" cy="440825"/>
          </a:xfrm>
          <a:prstGeom prst="curvedConnector3">
            <a:avLst>
              <a:gd name="adj1" fmla="val -10413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35936" y="5959219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35936" y="3228063"/>
            <a:ext cx="1371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6308" y="3494763"/>
            <a:ext cx="852103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27259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Stack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/>
              <a:t>Has limited (fixed) capacity</a:t>
            </a:r>
          </a:p>
          <a:p>
            <a:pPr lvl="1"/>
            <a:r>
              <a:rPr lang="en-US" dirty="0"/>
              <a:t>The current index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top</a:t>
            </a:r>
            <a:r>
              <a:rPr lang="en-US" dirty="0"/>
              <a:t>) moves left / right with each pop / push</a:t>
            </a:r>
          </a:p>
          <a:p>
            <a:pPr lvl="1"/>
            <a:r>
              <a:rPr lang="en-US" dirty="0"/>
              <a:t>Usually doubles its size (grows) when the capacity is filled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2970212" y="4724569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graphicFrame>
        <p:nvGraphicFramePr>
          <p:cNvPr id="3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511917"/>
              </p:ext>
            </p:extLst>
          </p:nvPr>
        </p:nvGraphicFramePr>
        <p:xfrm>
          <a:off x="3499928" y="4760540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626372" y="4307524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V="1">
            <a:off x="5561012" y="53182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09238" y="572518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1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16"/>
          <p:cNvSpPr>
            <a:spLocks noChangeShapeType="1"/>
          </p:cNvSpPr>
          <p:nvPr/>
        </p:nvSpPr>
        <p:spPr bwMode="auto">
          <a:xfrm flipV="1">
            <a:off x="3840340" y="4495795"/>
            <a:ext cx="766211" cy="6858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5579724" y="4495795"/>
            <a:ext cx="767807" cy="68580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7338132" y="4495799"/>
            <a:ext cx="767809" cy="68579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Stack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(linked / pointer-based) implementation</a:t>
            </a:r>
          </a:p>
          <a:p>
            <a:pPr lvl="1"/>
            <a:r>
              <a:rPr lang="en-US" dirty="0"/>
              <a:t>Each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node</a:t>
            </a:r>
            <a:r>
              <a:rPr lang="en-US" dirty="0"/>
              <a:t> has 2 fields: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</a:p>
          <a:p>
            <a:pPr lvl="1"/>
            <a:r>
              <a:rPr lang="en-US" dirty="0">
                <a:cs typeface="Times New Roman" pitchFamily="18" charset="0"/>
              </a:rPr>
              <a:t>Special pointer keeps the top element</a:t>
            </a:r>
            <a:endParaRPr lang="en-US" dirty="0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>
            <a:off x="3354237" y="374398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28" name="Group 134"/>
          <p:cNvGraphicFramePr>
            <a:graphicFrameLocks/>
          </p:cNvGraphicFramePr>
          <p:nvPr/>
        </p:nvGraphicFramePr>
        <p:xfrm>
          <a:off x="28481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/>
        </p:nvGraphicFramePr>
        <p:xfrm>
          <a:off x="46007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973238" y="322076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05648"/>
              </p:ext>
            </p:extLst>
          </p:nvPr>
        </p:nvGraphicFramePr>
        <p:xfrm>
          <a:off x="6347533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81059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8128878" y="5837388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>
            <a:off x="8622085" y="5303988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27" grpId="0" animBg="1"/>
      <p:bldP spid="30" grpId="0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4822208"/>
            <a:ext cx="110259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4884" y="5678768"/>
            <a:ext cx="11025928" cy="719034"/>
          </a:xfrm>
        </p:spPr>
        <p:txBody>
          <a:bodyPr/>
          <a:lstStyle/>
          <a:p>
            <a:r>
              <a:rPr lang="en-US" dirty="0"/>
              <a:t>The Standard Stack Implementation in .NET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7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using an array</a:t>
            </a:r>
          </a:p>
          <a:p>
            <a:pPr lvl="1"/>
            <a:r>
              <a:rPr lang="en-US" dirty="0"/>
              <a:t>Elements are of the same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can be any type,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Stack&lt;int&gt;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Stack&lt;Customer&gt;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Size is dynamically increased as needed (auto-grow)</a:t>
            </a: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Stack&lt;T&gt; Class in .NET Framework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71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Push(T)</a:t>
            </a:r>
            <a:r>
              <a:rPr lang="en-US" dirty="0"/>
              <a:t> – inserts elements to the stack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/>
              <a:t> – removes and returns the top element from the stack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/>
              <a:t> – returns the top element without removing it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– returns the number of elements in the stack</a:t>
            </a:r>
          </a:p>
          <a:p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Basic Functionality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7244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elementCount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321" y="1676400"/>
            <a:ext cx="3663951" cy="4724400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Linked List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Nodes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Stacks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Static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Class in .NET Framework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Queues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Circular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Class in .NET Framework</a:t>
            </a:r>
          </a:p>
          <a:p>
            <a:pPr marL="790576" lvl="1" indent="-442913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/>
              <a:t> – removes all elements</a:t>
            </a:r>
          </a:p>
          <a:p>
            <a:endParaRPr lang="bg-BG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/>
              <a:t> – checks whether given element is in the stack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/>
              <a:t> – converts the stack to an array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/>
              <a:t> – trim the capacity to the actual space needed</a:t>
            </a:r>
            <a:endParaRPr lang="bg-BG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Basic Functionality (2)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isFound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6806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TrimExcess()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365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Push()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Peek()</a:t>
            </a:r>
            <a:r>
              <a:rPr lang="en-US" sz="3200" dirty="0"/>
              <a:t> methods</a:t>
            </a:r>
            <a:endParaRPr lang="bg-BG" sz="3200" dirty="0"/>
          </a:p>
        </p:txBody>
      </p:sp>
      <p:sp>
        <p:nvSpPr>
          <p:cNvPr id="622598" name="Rectangle 6"/>
          <p:cNvSpPr>
            <a:spLocks noChangeArrowheads="1"/>
          </p:cNvSpPr>
          <p:nvPr/>
        </p:nvSpPr>
        <p:spPr bwMode="auto">
          <a:xfrm>
            <a:off x="836614" y="1828800"/>
            <a:ext cx="10515598" cy="45674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Stack&lt;string&gt; stack = new Stack&lt;string&gt;();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"1. Ivan"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"2. Nikolay"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"3. Maria"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Console.WriteLine("Top = {0}",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personName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Console.WriteLine(personName);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3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We are given an arithmetical expression with brackets (with nesting)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Goal: extract all sub-expressions in brackets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Matching Brackets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94013" y="3080468"/>
            <a:ext cx="6400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(2 - (2 + 3) * 4 / (3 + 1)) * 5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427413" y="4665106"/>
            <a:ext cx="53340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+ 3)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+ 1)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(2 - (2 + 3) * 4 / (3 + 1))</a:t>
            </a:r>
          </a:p>
        </p:txBody>
      </p:sp>
      <p:sp>
        <p:nvSpPr>
          <p:cNvPr id="6" name="Arrow: Right 5"/>
          <p:cNvSpPr/>
          <p:nvPr/>
        </p:nvSpPr>
        <p:spPr>
          <a:xfrm rot="5400000">
            <a:off x="5672024" y="3845034"/>
            <a:ext cx="8416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893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Matching Brackets</a:t>
            </a:r>
            <a:endParaRPr lang="bg-BG" dirty="0"/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684212" y="1371600"/>
            <a:ext cx="10820402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expression.Length; 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char ch = expression[index];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(ch == '(')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(ch == ')')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startIndex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length = index - startIndex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contents = expression.Substring(startIndex, length);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Console.WriteLine(contents);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283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Queues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and Dynamic Implementations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2" y="1371600"/>
            <a:ext cx="3149982" cy="35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</a:t>
            </a:r>
          </a:p>
          <a:p>
            <a:r>
              <a:rPr lang="en-US" dirty="0"/>
              <a:t>Elements inserted at the tail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dirty="0"/>
              <a:t>)</a:t>
            </a:r>
          </a:p>
          <a:p>
            <a:r>
              <a:rPr lang="en-US" dirty="0"/>
              <a:t>Elements removed from the head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dirty="0"/>
              <a:t>)</a:t>
            </a:r>
          </a:p>
        </p:txBody>
      </p:sp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Queue ADT</a:t>
            </a:r>
            <a:endParaRPr lang="bg-BG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717408"/>
              </p:ext>
            </p:extLst>
          </p:nvPr>
        </p:nvGraphicFramePr>
        <p:xfrm>
          <a:off x="5408612" y="4419600"/>
          <a:ext cx="1828800" cy="14859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598069"/>
              </p:ext>
            </p:extLst>
          </p:nvPr>
        </p:nvGraphicFramePr>
        <p:xfrm>
          <a:off x="4011811" y="3620708"/>
          <a:ext cx="1828800" cy="4953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Curved Connector 7"/>
          <p:cNvCxnSpPr/>
          <p:nvPr/>
        </p:nvCxnSpPr>
        <p:spPr>
          <a:xfrm rot="16200000" flipH="1">
            <a:off x="5664921" y="4050199"/>
            <a:ext cx="706582" cy="609600"/>
          </a:xfrm>
          <a:prstGeom prst="curvedConnector3">
            <a:avLst>
              <a:gd name="adj1" fmla="val -11208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8"/>
          <p:cNvCxnSpPr>
            <a:cxnSpLocks/>
            <a:stCxn id="5" idx="2"/>
          </p:cNvCxnSpPr>
          <p:nvPr/>
        </p:nvCxnSpPr>
        <p:spPr>
          <a:xfrm rot="5400000">
            <a:off x="5358011" y="5454749"/>
            <a:ext cx="514250" cy="1415752"/>
          </a:xfrm>
          <a:prstGeom prst="curvedConnector2">
            <a:avLst/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42212" y="490094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5936" y="3228063"/>
            <a:ext cx="1553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enqueue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1811" y="5815867"/>
            <a:ext cx="158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20356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3840340" y="4495800"/>
            <a:ext cx="742399" cy="64045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5579725" y="4495798"/>
            <a:ext cx="749806" cy="64045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7" name="Line 16"/>
          <p:cNvSpPr>
            <a:spLocks noChangeShapeType="1"/>
          </p:cNvSpPr>
          <p:nvPr/>
        </p:nvSpPr>
        <p:spPr bwMode="auto">
          <a:xfrm flipV="1">
            <a:off x="7338132" y="4495798"/>
            <a:ext cx="756191" cy="64045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Queue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 (pointer-based) implementation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Each node has 2 fields: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Dynamically create and delete objects</a:t>
            </a:r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>
            <a:off x="3354237" y="3784172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0" name="Group 134"/>
          <p:cNvGraphicFramePr>
            <a:graphicFrameLocks/>
          </p:cNvGraphicFramePr>
          <p:nvPr/>
        </p:nvGraphicFramePr>
        <p:xfrm>
          <a:off x="28481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Group 134"/>
          <p:cNvGraphicFramePr>
            <a:graphicFrameLocks/>
          </p:cNvGraphicFramePr>
          <p:nvPr/>
        </p:nvGraphicFramePr>
        <p:xfrm>
          <a:off x="46007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2863869" y="3260952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6347533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Group 134"/>
          <p:cNvGraphicFramePr>
            <a:graphicFrameLocks/>
          </p:cNvGraphicFramePr>
          <p:nvPr/>
        </p:nvGraphicFramePr>
        <p:xfrm>
          <a:off x="81059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angle 37"/>
          <p:cNvSpPr/>
          <p:nvPr/>
        </p:nvSpPr>
        <p:spPr>
          <a:xfrm>
            <a:off x="8128878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8622085" y="5344180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>
            <a:off x="8603334" y="378404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123014" y="326082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  <p:bldP spid="29" grpId="0" animBg="1"/>
      <p:bldP spid="32" grpId="0"/>
      <p:bldP spid="38" grpId="0"/>
      <p:bldP spid="39" grpId="0" animBg="1"/>
      <p:bldP spid="40" grpId="0" animBg="1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(Circular) Queue</a:t>
            </a:r>
            <a:endParaRPr lang="bg-BG" dirty="0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>
                <a:cs typeface="Times New Roman" pitchFamily="18" charset="0"/>
              </a:rPr>
              <a:t>Implemented as a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circular array</a:t>
            </a:r>
            <a:r>
              <a:rPr lang="en-US" dirty="0">
                <a:cs typeface="Times New Roman" pitchFamily="18" charset="0"/>
              </a:rPr>
              <a:t>"</a:t>
            </a:r>
          </a:p>
          <a:p>
            <a:pPr lvl="1"/>
            <a:r>
              <a:rPr lang="en-US" dirty="0">
                <a:cs typeface="Times New Roman" pitchFamily="18" charset="0"/>
              </a:rPr>
              <a:t>Has limited (fixed) capacity (doubled when filled)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tail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indices, pointing to the head and the tail of the circular queue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071864" y="4866921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</a:p>
        </p:txBody>
      </p:sp>
      <p:graphicFrame>
        <p:nvGraphicFramePr>
          <p:cNvPr id="32" name="Group 134"/>
          <p:cNvGraphicFramePr>
            <a:graphicFrameLocks/>
          </p:cNvGraphicFramePr>
          <p:nvPr/>
        </p:nvGraphicFramePr>
        <p:xfrm>
          <a:off x="3601580" y="4902892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728024" y="4449876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4" name="Line 19"/>
          <p:cNvSpPr>
            <a:spLocks noChangeShapeType="1"/>
          </p:cNvSpPr>
          <p:nvPr/>
        </p:nvSpPr>
        <p:spPr bwMode="auto">
          <a:xfrm flipV="1">
            <a:off x="5053983" y="54706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65721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6822980" y="5460572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38925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1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4495800"/>
            <a:ext cx="8938472" cy="820600"/>
          </a:xfrm>
        </p:spPr>
        <p:txBody>
          <a:bodyPr/>
          <a:lstStyle/>
          <a:p>
            <a:r>
              <a:rPr lang="en-US" dirty="0"/>
              <a:t>Lab 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9340" y="5453634"/>
            <a:ext cx="8938472" cy="719034"/>
          </a:xfrm>
        </p:spPr>
        <p:txBody>
          <a:bodyPr/>
          <a:lstStyle/>
          <a:p>
            <a:r>
              <a:rPr lang="en-US" dirty="0"/>
              <a:t>Implement a Circular Queue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676400"/>
            <a:ext cx="5332120" cy="2100834"/>
          </a:xfrm>
          <a:prstGeom prst="roundRect">
            <a:avLst>
              <a:gd name="adj" fmla="val 1943"/>
            </a:avLst>
          </a:prstGeom>
          <a:scene3d>
            <a:camera prst="perspectiveHeroicExtremeRightFacing">
              <a:rot lat="21152111" lon="20069804" rev="256823"/>
            </a:camera>
            <a:lightRig rig="threePt" dir="t"/>
          </a:scene3d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37212" y="1676400"/>
            <a:ext cx="5562600" cy="2100834"/>
          </a:xfrm>
          <a:prstGeom prst="roundRect">
            <a:avLst>
              <a:gd name="adj" fmla="val 2002"/>
            </a:avLst>
          </a:prstGeom>
          <a:scene3d>
            <a:camera prst="perspectiveHeroicExtremeLeftFacing">
              <a:rot lat="21152113" lon="1530194" rev="21343165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2994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4" y="4953000"/>
            <a:ext cx="105687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568728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Queue Implementation in 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0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/>
              <a:t> implements the queue data structure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circular resizable array</a:t>
            </a:r>
          </a:p>
          <a:p>
            <a:pPr lvl="1"/>
            <a:r>
              <a:rPr lang="en-US" dirty="0"/>
              <a:t>Elements are of the same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can be any type, e.g.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Queue&lt;int&gt;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Queue&lt;DateTime&gt;</a:t>
            </a:r>
            <a:endParaRPr lang="en-US" dirty="0"/>
          </a:p>
          <a:p>
            <a:pPr lvl="1"/>
            <a:r>
              <a:rPr lang="en-US" dirty="0"/>
              <a:t>Size is dynamically increased as needed</a:t>
            </a:r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Queue&lt;T&gt; Class in 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293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Enqueue(T)</a:t>
            </a:r>
            <a:r>
              <a:rPr lang="en-US" dirty="0"/>
              <a:t> – appends an element to the end of the queue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dirty="0"/>
              <a:t> – removes and returns the head element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/>
              <a:t> – returns the head element without removing it</a:t>
            </a:r>
          </a:p>
          <a:p>
            <a:endParaRPr lang="en-US" dirty="0"/>
          </a:p>
          <a:p>
            <a:r>
              <a:rPr lang="en-US" dirty="0"/>
              <a:t>Other methods similar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Stack&lt;T&gt;</a:t>
            </a:r>
            <a:r>
              <a:rPr lang="en-US" dirty="0"/>
              <a:t> methods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ToArray()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Contains()</a:t>
            </a:r>
            <a:r>
              <a:rPr lang="en-US" dirty="0"/>
              <a:t>, etc.…</a:t>
            </a:r>
            <a:endParaRPr lang="bg-BG" dirty="0"/>
          </a:p>
          <a:p>
            <a:endParaRPr lang="en-US" dirty="0"/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Queue&lt;T&gt; Basic Functionality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7244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5025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Enqueue()</a:t>
            </a:r>
            <a:r>
              <a:rPr lang="en-US" noProof="1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noProof="1"/>
              <a:t> methods</a:t>
            </a:r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Queue&lt;T&gt; –</a:t>
            </a:r>
            <a:r>
              <a:rPr lang="bg-BG"/>
              <a:t> </a:t>
            </a:r>
            <a:r>
              <a:rPr lang="en-US" noProof="1"/>
              <a:t>Example</a:t>
            </a:r>
          </a:p>
        </p:txBody>
      </p:sp>
      <p:sp>
        <p:nvSpPr>
          <p:cNvPr id="638981" name="Rectangle 5"/>
          <p:cNvSpPr>
            <a:spLocks noChangeArrowheads="1"/>
          </p:cNvSpPr>
          <p:nvPr/>
        </p:nvSpPr>
        <p:spPr bwMode="auto">
          <a:xfrm>
            <a:off x="1292226" y="1984206"/>
            <a:ext cx="9602786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Queue&lt;string&gt; queue = new Queue&lt;string&gt;();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One"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Two"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Three"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given the following sequence:</a:t>
            </a:r>
          </a:p>
          <a:p>
            <a:pPr lvl="1"/>
            <a:endParaRPr lang="en-US" dirty="0"/>
          </a:p>
          <a:p>
            <a:pPr marL="531813" lvl="1" indent="0">
              <a:buNone/>
            </a:pPr>
            <a:r>
              <a:rPr lang="en-US" dirty="0"/>
              <a:t>S = N, N+1, 2*N, N+2, 2*(N+1), 2*N+1, 4*N, …</a:t>
            </a:r>
          </a:p>
          <a:p>
            <a:pPr lvl="1"/>
            <a:endParaRPr lang="en-US" dirty="0"/>
          </a:p>
          <a:p>
            <a:r>
              <a:rPr lang="en-US" dirty="0"/>
              <a:t>Find the first index (starting from 1) of given number 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 = 3, 4, 6, 5, 8, 7, 12, 6, 10, 9, 16, 8, 14, …</a:t>
            </a: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N, N+1, 2*N</a:t>
            </a:r>
            <a:endParaRPr lang="bg-BG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828112" y="5257800"/>
            <a:ext cx="613046" cy="5578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0005" name="Freeform 5"/>
          <p:cNvSpPr>
            <a:spLocks/>
          </p:cNvSpPr>
          <p:nvPr/>
        </p:nvSpPr>
        <p:spPr bwMode="auto">
          <a:xfrm>
            <a:off x="1549708" y="2314753"/>
            <a:ext cx="513304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6" name="Freeform 6"/>
          <p:cNvSpPr>
            <a:spLocks/>
          </p:cNvSpPr>
          <p:nvPr/>
        </p:nvSpPr>
        <p:spPr bwMode="auto">
          <a:xfrm flipV="1">
            <a:off x="1565987" y="2989944"/>
            <a:ext cx="1470947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1559756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1916844" y="3294745"/>
            <a:ext cx="5985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9" name="Freeform 9"/>
          <p:cNvSpPr>
            <a:spLocks/>
          </p:cNvSpPr>
          <p:nvPr/>
        </p:nvSpPr>
        <p:spPr bwMode="auto">
          <a:xfrm>
            <a:off x="2119117" y="2286178"/>
            <a:ext cx="1662307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0" name="Text Box 10"/>
          <p:cNvSpPr txBox="1">
            <a:spLocks noChangeArrowheads="1"/>
          </p:cNvSpPr>
          <p:nvPr/>
        </p:nvSpPr>
        <p:spPr bwMode="auto">
          <a:xfrm>
            <a:off x="2666803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1" name="Freeform 11"/>
          <p:cNvSpPr>
            <a:spLocks/>
          </p:cNvSpPr>
          <p:nvPr/>
        </p:nvSpPr>
        <p:spPr bwMode="auto">
          <a:xfrm flipV="1">
            <a:off x="2105024" y="3010582"/>
            <a:ext cx="2665413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2" name="Text Box 12"/>
          <p:cNvSpPr txBox="1">
            <a:spLocks noChangeArrowheads="1"/>
          </p:cNvSpPr>
          <p:nvPr/>
        </p:nvSpPr>
        <p:spPr bwMode="auto">
          <a:xfrm>
            <a:off x="3081961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3" name="Freeform 13"/>
          <p:cNvSpPr>
            <a:spLocks/>
          </p:cNvSpPr>
          <p:nvPr/>
        </p:nvSpPr>
        <p:spPr bwMode="auto">
          <a:xfrm>
            <a:off x="3122612" y="2243316"/>
            <a:ext cx="3097212" cy="3000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4" name="Text Box 14"/>
          <p:cNvSpPr txBox="1">
            <a:spLocks noChangeArrowheads="1"/>
          </p:cNvSpPr>
          <p:nvPr/>
        </p:nvSpPr>
        <p:spPr bwMode="auto">
          <a:xfrm>
            <a:off x="4464049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5" name="Freeform 15"/>
          <p:cNvSpPr>
            <a:spLocks/>
          </p:cNvSpPr>
          <p:nvPr/>
        </p:nvSpPr>
        <p:spPr bwMode="auto">
          <a:xfrm flipV="1">
            <a:off x="3105149" y="2989944"/>
            <a:ext cx="4410075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6" name="Text Box 16"/>
          <p:cNvSpPr txBox="1">
            <a:spLocks noChangeArrowheads="1"/>
          </p:cNvSpPr>
          <p:nvPr/>
        </p:nvSpPr>
        <p:spPr bwMode="auto">
          <a:xfrm>
            <a:off x="4762498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08012" y="4619003"/>
            <a:ext cx="88698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3 16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045177" y="4619003"/>
            <a:ext cx="5734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1683505" y="4557338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189412" y="4633665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7 27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740121" y="4633665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258</a:t>
            </a:r>
          </a:p>
        </p:txBody>
      </p:sp>
      <p:sp>
        <p:nvSpPr>
          <p:cNvPr id="22" name="Arrow: Right 21"/>
          <p:cNvSpPr/>
          <p:nvPr/>
        </p:nvSpPr>
        <p:spPr>
          <a:xfrm>
            <a:off x="5332412" y="4572000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7999412" y="4633665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0 15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10550121" y="4633665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138</a:t>
            </a:r>
          </a:p>
        </p:txBody>
      </p:sp>
      <p:sp>
        <p:nvSpPr>
          <p:cNvPr id="25" name="Arrow: Right 24"/>
          <p:cNvSpPr/>
          <p:nvPr/>
        </p:nvSpPr>
        <p:spPr>
          <a:xfrm>
            <a:off x="9142412" y="4572000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559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40005" grpId="0" animBg="1"/>
      <p:bldP spid="640006" grpId="0" animBg="1"/>
      <p:bldP spid="640007" grpId="0"/>
      <p:bldP spid="640008" grpId="0"/>
      <p:bldP spid="640009" grpId="0" animBg="1"/>
      <p:bldP spid="640010" grpId="0"/>
      <p:bldP spid="640011" grpId="0" animBg="1"/>
      <p:bldP spid="640012" grpId="0"/>
      <p:bldP spid="640013" grpId="0" animBg="1"/>
      <p:bldP spid="640014" grpId="0"/>
      <p:bldP spid="640015" grpId="0" animBg="1"/>
      <p:bldP spid="6400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– Solution with a Queue</a:t>
            </a:r>
            <a:endParaRPr lang="en-US" noProof="1"/>
          </a:p>
        </p:txBody>
      </p:sp>
      <p:sp>
        <p:nvSpPr>
          <p:cNvPr id="701444" name="Rectangle 4"/>
          <p:cNvSpPr>
            <a:spLocks noChangeArrowheads="1"/>
          </p:cNvSpPr>
          <p:nvPr/>
        </p:nvSpPr>
        <p:spPr bwMode="auto">
          <a:xfrm>
            <a:off x="912815" y="1219200"/>
            <a:ext cx="10363198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3, p = 16;</a:t>
            </a:r>
          </a:p>
          <a:p>
            <a:pPr eaLnBrk="0" hangingPunct="0">
              <a:spcBef>
                <a:spcPct val="5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Queue&lt;int&gt; queue = new Queue&lt;int&gt;();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 = 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 == p)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Console.WriteLine("Index = {0}", 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queue.Enqueue(current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queue.Enqueue(2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7618412" y="2140760"/>
            <a:ext cx="3527425" cy="1532334"/>
          </a:xfrm>
          <a:prstGeom prst="wedgeRoundRectCallout">
            <a:avLst>
              <a:gd name="adj1" fmla="val -74316"/>
              <a:gd name="adj2" fmla="val 36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Unfinished: this code will crash in case 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noProof="1">
                <a:solidFill>
                  <a:srgbClr val="FFFFFF"/>
                </a:solidFill>
              </a:rPr>
              <a:t> is unreachable.</a:t>
            </a:r>
          </a:p>
        </p:txBody>
      </p:sp>
    </p:spTree>
    <p:extLst>
      <p:ext uri="{BB962C8B-B14F-4D97-AF65-F5344CB8AC3E}">
        <p14:creationId xmlns:p14="http://schemas.microsoft.com/office/powerpoint/2010/main" val="424786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Stack</a:t>
            </a:r>
          </a:p>
          <a:p>
            <a:pPr lvl="1"/>
            <a:r>
              <a:rPr lang="en-US" dirty="0"/>
              <a:t>Undo operations </a:t>
            </a:r>
          </a:p>
          <a:p>
            <a:pPr lvl="2"/>
            <a:r>
              <a:rPr lang="en-US" dirty="0"/>
              <a:t>Browser history</a:t>
            </a:r>
          </a:p>
          <a:p>
            <a:pPr lvl="2"/>
            <a:r>
              <a:rPr lang="en-US" dirty="0"/>
              <a:t>Chess game progress</a:t>
            </a:r>
          </a:p>
          <a:p>
            <a:pPr lvl="1"/>
            <a:r>
              <a:rPr lang="en-US" dirty="0"/>
              <a:t>Math expression evaluation</a:t>
            </a:r>
          </a:p>
          <a:p>
            <a:pPr lvl="1"/>
            <a:r>
              <a:rPr lang="en-US" dirty="0"/>
              <a:t>Implementation of function (method) calls</a:t>
            </a:r>
          </a:p>
          <a:p>
            <a:pPr lvl="1"/>
            <a:r>
              <a:rPr lang="en-US" dirty="0"/>
              <a:t>Tree-like structures traversal (DFS algorithm)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Queue – Real-World Applications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5812" y="1151121"/>
            <a:ext cx="5977023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Queue</a:t>
            </a:r>
          </a:p>
          <a:p>
            <a:pPr lvl="1"/>
            <a:r>
              <a:rPr lang="en-US" dirty="0"/>
              <a:t>Operation system process scheduling</a:t>
            </a:r>
          </a:p>
          <a:p>
            <a:pPr lvl="1"/>
            <a:r>
              <a:rPr lang="en-US" dirty="0"/>
              <a:t>Resource sharing, e.g.:</a:t>
            </a:r>
          </a:p>
          <a:p>
            <a:pPr lvl="2"/>
            <a:r>
              <a:rPr lang="en-US" dirty="0"/>
              <a:t>Printer document queue</a:t>
            </a:r>
          </a:p>
          <a:p>
            <a:pPr lvl="2"/>
            <a:r>
              <a:rPr lang="en-US" dirty="0"/>
              <a:t>Server requests queue</a:t>
            </a:r>
          </a:p>
          <a:p>
            <a:pPr lvl="1"/>
            <a:r>
              <a:rPr lang="en-US" dirty="0"/>
              <a:t>Tree-like structures traversal (BFS algorithm) </a:t>
            </a:r>
          </a:p>
        </p:txBody>
      </p:sp>
    </p:spTree>
    <p:extLst>
      <p:ext uri="{BB962C8B-B14F-4D97-AF65-F5344CB8AC3E}">
        <p14:creationId xmlns:p14="http://schemas.microsoft.com/office/powerpoint/2010/main" val="8201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structure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/>
              <a:t> – array-based implementation</a:t>
            </a:r>
          </a:p>
          <a:p>
            <a:pPr lvl="2"/>
            <a:r>
              <a:rPr lang="en-US" dirty="0"/>
              <a:t>Auto-grows when its capacity is filled</a:t>
            </a:r>
          </a:p>
          <a:p>
            <a:r>
              <a:rPr lang="en-US" dirty="0"/>
              <a:t>Queue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/>
              <a:t> – array-based implementation (circular queue)</a:t>
            </a:r>
          </a:p>
          <a:p>
            <a:pPr lvl="2"/>
            <a:r>
              <a:rPr lang="en-US" dirty="0"/>
              <a:t>Auto-grows when its capacity is filled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63" y="1524000"/>
            <a:ext cx="328684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Data Structures: Stacks and Queues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https://softuni.bg/opencourses/data-structures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5801"/>
            <a:ext cx="8229600" cy="820600"/>
          </a:xfrm>
        </p:spPr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noProof="1"/>
              <a:t>Chain of Nodes</a:t>
            </a:r>
            <a:endParaRPr lang="en-US" dirty="0"/>
          </a:p>
        </p:txBody>
      </p:sp>
      <p:pic>
        <p:nvPicPr>
          <p:cNvPr id="5" name="Picture 2" descr="http://blog.aynrandcenter.org/wp-content/uploads/2009/12/chain-300x22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2" y="1676400"/>
            <a:ext cx="4152900" cy="2554184"/>
          </a:xfrm>
          <a:prstGeom prst="roundRect">
            <a:avLst>
              <a:gd name="adj" fmla="val 22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0547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Building block </a:t>
            </a:r>
            <a:r>
              <a:rPr lang="en-US" altLang="ko-KR" dirty="0">
                <a:ea typeface="굴림" pitchFamily="50" charset="-127"/>
              </a:rPr>
              <a:t>of many data structures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A basic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Node</a:t>
            </a:r>
            <a:r>
              <a:rPr lang="en-US" altLang="ko-KR" dirty="0">
                <a:ea typeface="굴림" pitchFamily="50" charset="-127"/>
              </a:rPr>
              <a:t> has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value</a:t>
            </a:r>
            <a:r>
              <a:rPr lang="en-US" altLang="ko-KR" dirty="0">
                <a:ea typeface="굴림" pitchFamily="50" charset="-127"/>
              </a:rPr>
              <a:t> and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pointer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to the next node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3353" y="2597569"/>
            <a:ext cx="1051559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Node&lt;int&gt; head = new Node(2);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Node&lt;int&gt; next = new Node(5);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head.Next(next);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07926" y="4876800"/>
            <a:ext cx="2057400" cy="1576794"/>
            <a:chOff x="2320924" y="5029200"/>
            <a:chExt cx="2057400" cy="157679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2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5408326" y="4876800"/>
            <a:ext cx="2057400" cy="1576794"/>
            <a:chOff x="2320924" y="5029200"/>
            <a:chExt cx="2057400" cy="1576794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5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sp>
        <p:nvSpPr>
          <p:cNvPr id="32" name="Rectangle 31"/>
          <p:cNvSpPr/>
          <p:nvPr/>
        </p:nvSpPr>
        <p:spPr>
          <a:xfrm>
            <a:off x="8854868" y="4894476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</p:txBody>
      </p: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 flipV="1">
            <a:off x="4046626" y="5257802"/>
            <a:ext cx="1580400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7" idx="3"/>
          </p:cNvCxnSpPr>
          <p:nvPr/>
        </p:nvCxnSpPr>
        <p:spPr>
          <a:xfrm flipV="1">
            <a:off x="7247026" y="5257802"/>
            <a:ext cx="1554652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077242" y="2532433"/>
            <a:ext cx="2914732" cy="806230"/>
          </a:xfrm>
          <a:prstGeom prst="wedgeRoundRectCallout">
            <a:avLst>
              <a:gd name="adj1" fmla="val -63225"/>
              <a:gd name="adj2" fmla="val -101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Variable stores object address</a:t>
            </a:r>
          </a:p>
        </p:txBody>
      </p:sp>
    </p:spTree>
    <p:extLst>
      <p:ext uri="{BB962C8B-B14F-4D97-AF65-F5344CB8AC3E}">
        <p14:creationId xmlns:p14="http://schemas.microsoft.com/office/powerpoint/2010/main" val="184825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Create a class Node&lt;T&gt;, that has properties: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T Value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Node&lt;T&gt; Next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Problem: Node</a:t>
            </a:r>
            <a:endParaRPr lang="bg-BG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037012" y="1981200"/>
            <a:ext cx="727242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Node(T value)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this.Value = value;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Node&lt;T&gt; Next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325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Linked Lists are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chain of Nodes</a:t>
            </a:r>
          </a:p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Add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Remove</a:t>
            </a:r>
            <a:r>
              <a:rPr lang="en-US" altLang="ko-KR" dirty="0">
                <a:ea typeface="굴림" pitchFamily="50" charset="-127"/>
              </a:rPr>
              <a:t> –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O(1)</a:t>
            </a:r>
            <a:r>
              <a:rPr lang="en-US" altLang="ko-KR" dirty="0">
                <a:ea typeface="굴림" pitchFamily="50" charset="-127"/>
              </a:rPr>
              <a:t>, if we have a pointer to the location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9954" y="61061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3353" y="2743200"/>
            <a:ext cx="10515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list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LinkedList&lt;int&gt;()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list.add(5);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07926" y="4592676"/>
            <a:ext cx="2057400" cy="1576794"/>
            <a:chOff x="2320924" y="5029200"/>
            <a:chExt cx="2057400" cy="157679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2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5408326" y="4592676"/>
            <a:ext cx="2057400" cy="1576794"/>
            <a:chOff x="2320924" y="5029200"/>
            <a:chExt cx="2057400" cy="1576794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5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sp>
        <p:nvSpPr>
          <p:cNvPr id="31" name="Rectangle 30"/>
          <p:cNvSpPr/>
          <p:nvPr/>
        </p:nvSpPr>
        <p:spPr>
          <a:xfrm>
            <a:off x="5950354" y="6083614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854868" y="4610352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</p:txBody>
      </p: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 flipV="1">
            <a:off x="4046626" y="4973678"/>
            <a:ext cx="1580400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7" idx="3"/>
          </p:cNvCxnSpPr>
          <p:nvPr/>
        </p:nvCxnSpPr>
        <p:spPr>
          <a:xfrm flipV="1">
            <a:off x="7247026" y="4973678"/>
            <a:ext cx="1554652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7959114" y="5555440"/>
            <a:ext cx="3229461" cy="915639"/>
          </a:xfrm>
          <a:prstGeom prst="wedgeRoundRectCallout">
            <a:avLst>
              <a:gd name="adj1" fmla="val -71057"/>
              <a:gd name="adj2" fmla="val -547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Next pointer consumes memory</a:t>
            </a:r>
          </a:p>
        </p:txBody>
      </p:sp>
    </p:spTree>
    <p:extLst>
      <p:ext uri="{BB962C8B-B14F-4D97-AF65-F5344CB8AC3E}">
        <p14:creationId xmlns:p14="http://schemas.microsoft.com/office/powerpoint/2010/main" val="164087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31" grpId="0"/>
      <p:bldP spid="32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==</a:t>
            </a:r>
            <a:r>
              <a:rPr lang="en-US" altLang="ko-KR" dirty="0">
                <a:ea typeface="굴림" pitchFamily="50" charset="-127"/>
              </a:rPr>
              <a:t> 0 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 Head = Tail = New Node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&gt;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0  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– Adding First/Last</a:t>
            </a:r>
          </a:p>
        </p:txBody>
      </p:sp>
      <p:cxnSp>
        <p:nvCxnSpPr>
          <p:cNvPr id="34" name="Straight Arrow Connector 33"/>
          <p:cNvCxnSpPr>
            <a:cxnSpLocks/>
            <a:stCxn id="36" idx="3"/>
            <a:endCxn id="23" idx="1"/>
          </p:cNvCxnSpPr>
          <p:nvPr/>
        </p:nvCxnSpPr>
        <p:spPr>
          <a:xfrm flipV="1">
            <a:off x="3588201" y="4886647"/>
            <a:ext cx="1895023" cy="14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5483224" y="4325485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3923422" y="3205127"/>
            <a:ext cx="1640498" cy="908479"/>
          </a:xfrm>
          <a:prstGeom prst="wedgeRoundRectCallout">
            <a:avLst>
              <a:gd name="adj1" fmla="val 58603"/>
              <a:gd name="adj2" fmla="val 535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Head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445201" y="4339703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3969411" y="5029200"/>
            <a:ext cx="982001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Link</a:t>
            </a: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22215" y="3205127"/>
            <a:ext cx="1768814" cy="908479"/>
          </a:xfrm>
          <a:prstGeom prst="wedgeRoundRectCallout">
            <a:avLst>
              <a:gd name="adj1" fmla="val 64733"/>
              <a:gd name="adj2" fmla="val 54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Head</a:t>
            </a:r>
          </a:p>
        </p:txBody>
      </p:sp>
      <p:cxnSp>
        <p:nvCxnSpPr>
          <p:cNvPr id="26" name="Straight Arrow Connector 25"/>
          <p:cNvCxnSpPr>
            <a:cxnSpLocks/>
            <a:stCxn id="23" idx="3"/>
            <a:endCxn id="31" idx="1"/>
          </p:cNvCxnSpPr>
          <p:nvPr/>
        </p:nvCxnSpPr>
        <p:spPr>
          <a:xfrm>
            <a:off x="6626224" y="4886647"/>
            <a:ext cx="1906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8532812" y="4325485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6990861" y="5029200"/>
            <a:ext cx="982001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Link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9721879" y="3205127"/>
            <a:ext cx="1768814" cy="908479"/>
          </a:xfrm>
          <a:prstGeom prst="wedgeRoundRectCallout">
            <a:avLst>
              <a:gd name="adj1" fmla="val -60949"/>
              <a:gd name="adj2" fmla="val 57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Tail</a:t>
            </a: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587514" y="3205127"/>
            <a:ext cx="1640498" cy="908479"/>
          </a:xfrm>
          <a:prstGeom prst="wedgeRoundRectCallout">
            <a:avLst>
              <a:gd name="adj1" fmla="val -56966"/>
              <a:gd name="adj2" fmla="val 50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7212" y="5486400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55264" y="5833145"/>
            <a:ext cx="635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29100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6" grpId="0" animBg="1"/>
      <p:bldP spid="39" grpId="0" animBg="1"/>
      <p:bldP spid="38" grpId="0" animBg="1"/>
      <p:bldP spid="31" grpId="0" animBg="1"/>
      <p:bldP spid="35" grpId="0" animBg="1"/>
      <p:bldP spid="40" grpId="0" animBg="1"/>
      <p:bldP spid="41" grpId="0" animBg="1"/>
      <p:bldP spid="10" grpId="1"/>
      <p:bldP spid="10" grpId="2"/>
      <p:bldP spid="42" grpId="1"/>
      <p:bldP spid="4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==</a:t>
            </a:r>
            <a:r>
              <a:rPr lang="en-US" altLang="ko-KR" dirty="0">
                <a:ea typeface="굴림" pitchFamily="50" charset="-127"/>
              </a:rPr>
              <a:t> 0 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 Do Nothing / Throw Exception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==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1  Head = Tail = null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&gt;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1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</a:t>
            </a:r>
            <a:r>
              <a:rPr lang="en-US"/>
              <a:t>– Removing </a:t>
            </a:r>
            <a:r>
              <a:rPr lang="en-US" dirty="0"/>
              <a:t>First/Last</a:t>
            </a:r>
          </a:p>
        </p:txBody>
      </p:sp>
      <p:cxnSp>
        <p:nvCxnSpPr>
          <p:cNvPr id="34" name="Straight Arrow Connector 33"/>
          <p:cNvCxnSpPr>
            <a:cxnSpLocks/>
            <a:stCxn id="36" idx="3"/>
            <a:endCxn id="23" idx="1"/>
          </p:cNvCxnSpPr>
          <p:nvPr/>
        </p:nvCxnSpPr>
        <p:spPr>
          <a:xfrm flipV="1">
            <a:off x="3588201" y="5159682"/>
            <a:ext cx="1895023" cy="14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5483224" y="4598520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3923422" y="3478162"/>
            <a:ext cx="1640498" cy="908479"/>
          </a:xfrm>
          <a:prstGeom prst="wedgeRoundRectCallout">
            <a:avLst>
              <a:gd name="adj1" fmla="val 58603"/>
              <a:gd name="adj2" fmla="val 535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Head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445201" y="4612738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1285212" y="5918185"/>
            <a:ext cx="1304000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Delete</a:t>
            </a: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22215" y="3478162"/>
            <a:ext cx="1768814" cy="908479"/>
          </a:xfrm>
          <a:prstGeom prst="wedgeRoundRectCallout">
            <a:avLst>
              <a:gd name="adj1" fmla="val 64733"/>
              <a:gd name="adj2" fmla="val 54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Head</a:t>
            </a:r>
          </a:p>
        </p:txBody>
      </p:sp>
      <p:cxnSp>
        <p:nvCxnSpPr>
          <p:cNvPr id="26" name="Straight Arrow Connector 25"/>
          <p:cNvCxnSpPr>
            <a:cxnSpLocks/>
            <a:stCxn id="23" idx="3"/>
            <a:endCxn id="31" idx="1"/>
          </p:cNvCxnSpPr>
          <p:nvPr/>
        </p:nvCxnSpPr>
        <p:spPr>
          <a:xfrm>
            <a:off x="6626224" y="5159682"/>
            <a:ext cx="1906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8532812" y="4598520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9619814" y="5864537"/>
            <a:ext cx="1275198" cy="449605"/>
          </a:xfrm>
          <a:prstGeom prst="wedgeRoundRectCallout">
            <a:avLst>
              <a:gd name="adj1" fmla="val -64677"/>
              <a:gd name="adj2" fmla="val -49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Delete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9721879" y="3478162"/>
            <a:ext cx="1768814" cy="908479"/>
          </a:xfrm>
          <a:prstGeom prst="wedgeRoundRectCallout">
            <a:avLst>
              <a:gd name="adj1" fmla="val -60949"/>
              <a:gd name="adj2" fmla="val 57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Tail</a:t>
            </a: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587514" y="3478162"/>
            <a:ext cx="1640498" cy="908479"/>
          </a:xfrm>
          <a:prstGeom prst="wedgeRoundRectCallout">
            <a:avLst>
              <a:gd name="adj1" fmla="val -56966"/>
              <a:gd name="adj2" fmla="val 50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0486" y="5832379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86532" y="6106180"/>
            <a:ext cx="635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27495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0" grpId="1" animBg="1"/>
      <p:bldP spid="36" grpId="0" animBg="1"/>
      <p:bldP spid="36" grpId="1" animBg="1"/>
      <p:bldP spid="39" grpId="0" animBg="1"/>
      <p:bldP spid="39" grpId="1" animBg="1"/>
      <p:bldP spid="38" grpId="0" animBg="1"/>
      <p:bldP spid="38" grpId="1" animBg="1"/>
      <p:bldP spid="31" grpId="0" animBg="1"/>
      <p:bldP spid="31" grpId="1" animBg="1"/>
      <p:bldP spid="35" grpId="0" animBg="1"/>
      <p:bldP spid="35" grpId="1" animBg="1"/>
      <p:bldP spid="40" grpId="0" animBg="1"/>
      <p:bldP spid="40" grpId="1" animBg="1"/>
      <p:bldP spid="41" grpId="0" animBg="1"/>
      <p:bldP spid="41" grpId="1" animBg="1"/>
      <p:bldP spid="10" grpId="0"/>
      <p:bldP spid="10" grpId="1"/>
      <p:bldP spid="42" grpId="0"/>
      <p:bldP spid="42" grpId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2236</Words>
  <Application>Microsoft Office PowerPoint</Application>
  <PresentationFormat>Custom</PresentationFormat>
  <Paragraphs>423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굴림</vt:lpstr>
      <vt:lpstr>Arial</vt:lpstr>
      <vt:lpstr>Calibri</vt:lpstr>
      <vt:lpstr>Consolas</vt:lpstr>
      <vt:lpstr>Times New Roman</vt:lpstr>
      <vt:lpstr>Wingdings</vt:lpstr>
      <vt:lpstr>Wingdings 2</vt:lpstr>
      <vt:lpstr>SoftUni 16x9</vt:lpstr>
      <vt:lpstr>Linear Data Structures: Stacks and Queues</vt:lpstr>
      <vt:lpstr>Table of Contents</vt:lpstr>
      <vt:lpstr>Have a Question?</vt:lpstr>
      <vt:lpstr>Linked Lists</vt:lpstr>
      <vt:lpstr>Node</vt:lpstr>
      <vt:lpstr>Problem: Node</vt:lpstr>
      <vt:lpstr>Linked List</vt:lpstr>
      <vt:lpstr>Linked List – Adding First/Last</vt:lpstr>
      <vt:lpstr>Linked List – Removing First/Last</vt:lpstr>
      <vt:lpstr>Lab: Linked List</vt:lpstr>
      <vt:lpstr>Problem: Undo List</vt:lpstr>
      <vt:lpstr>Solution: Undo List</vt:lpstr>
      <vt:lpstr>Stacks</vt:lpstr>
      <vt:lpstr>The Stack ADT</vt:lpstr>
      <vt:lpstr>Static Stack</vt:lpstr>
      <vt:lpstr>Linked Stack</vt:lpstr>
      <vt:lpstr>The Stack&lt;T&gt; Class</vt:lpstr>
      <vt:lpstr>The Stack&lt;T&gt; Class in .NET Framework</vt:lpstr>
      <vt:lpstr>Stack&lt;T&gt; Basic Functionality</vt:lpstr>
      <vt:lpstr>Stack&lt;T&gt; Basic Functionality (2)</vt:lpstr>
      <vt:lpstr>Stack&lt;T&gt; – Example</vt:lpstr>
      <vt:lpstr>Problem: Matching Brackets</vt:lpstr>
      <vt:lpstr>Solution: Matching Brackets</vt:lpstr>
      <vt:lpstr>Queues</vt:lpstr>
      <vt:lpstr>The Queue ADT</vt:lpstr>
      <vt:lpstr>Linked Queue</vt:lpstr>
      <vt:lpstr>Static (Circular) Queue</vt:lpstr>
      <vt:lpstr>Lab Exercise</vt:lpstr>
      <vt:lpstr>The Queue&lt;T&gt; Class</vt:lpstr>
      <vt:lpstr>The Queue&lt;T&gt; Class in .NET</vt:lpstr>
      <vt:lpstr>Queue&lt;T&gt; Basic Functionality</vt:lpstr>
      <vt:lpstr>Queue&lt;T&gt; – Example</vt:lpstr>
      <vt:lpstr>Sequence N, N+1, 2*N</vt:lpstr>
      <vt:lpstr>Sequence – Solution with a Queue</vt:lpstr>
      <vt:lpstr>Stack / Queue – Real-World Applications</vt:lpstr>
      <vt:lpstr>Summary</vt:lpstr>
      <vt:lpstr>Linear Data Structures: Stacks and Queues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Data Structures: Stacks and Queues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Course Instances - https://softuni.bg/opencourses/data-structures</dc:description>
  <cp:lastModifiedBy/>
  <cp:revision>1</cp:revision>
  <dcterms:created xsi:type="dcterms:W3CDTF">2014-01-02T17:00:34Z</dcterms:created>
  <dcterms:modified xsi:type="dcterms:W3CDTF">2017-12-11T14:22:10Z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